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docProps/app.xml" ContentType="application/vnd.openxmlformats-officedocument.extended-properties+xml"/>
  <Default Extension="jpeg" ContentType="image/jpeg"/>
  <Default Extension="rels" ContentType="application/vnd.openxmlformats-package.relationships+xml"/>
  <Default Extension="xml" ContentType="application/xml"/>
  <Default Extension="png" ContentType="image/pn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57" r:id="rId3"/>
    <p:sldId id="347" r:id="rId4"/>
    <p:sldId id="315" r:id="rId5"/>
    <p:sldId id="332" r:id="rId6"/>
    <p:sldId id="333" r:id="rId7"/>
    <p:sldId id="350" r:id="rId8"/>
    <p:sldId id="349" r:id="rId9"/>
    <p:sldId id="325" r:id="rId10"/>
    <p:sldId id="335" r:id="rId11"/>
    <p:sldId id="336" r:id="rId12"/>
    <p:sldId id="340" r:id="rId1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5698C5"/>
    <a:srgbClr val="6EBB1F"/>
    <a:srgbClr val="EE014C"/>
    <a:srgbClr val="737373"/>
    <a:srgbClr val="0768A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82728" autoAdjust="0"/>
  </p:normalViewPr>
  <p:slideViewPr>
    <p:cSldViewPr>
      <p:cViewPr>
        <p:scale>
          <a:sx n="90" d="100"/>
          <a:sy n="90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1.xml" />
  <Relationship Id="rId4" Type="http://schemas.openxmlformats.org/officeDocument/2006/relationships/slide" Target="slides/slide2.xml" />
  <Relationship Id="rId5" Type="http://schemas.openxmlformats.org/officeDocument/2006/relationships/slide" Target="slides/slide3.xml" />
  <Relationship Id="rId6" Type="http://schemas.openxmlformats.org/officeDocument/2006/relationships/slide" Target="slides/slide4.xml" />
  <Relationship Id="rId7" Type="http://schemas.openxmlformats.org/officeDocument/2006/relationships/slide" Target="slides/slide5.xml" />
  <Relationship Id="rId8" Type="http://schemas.openxmlformats.org/officeDocument/2006/relationships/slide" Target="slides/slide6.xml" />
  <Relationship Id="rId9" Type="http://schemas.openxmlformats.org/officeDocument/2006/relationships/slide" Target="slides/slide7.xml" />
  <Relationship Id="rId10" Type="http://schemas.openxmlformats.org/officeDocument/2006/relationships/slide" Target="slides/slide8.xml" />
  <Relationship Id="rId11" Type="http://schemas.openxmlformats.org/officeDocument/2006/relationships/slide" Target="slides/slide9.xml" />
  <Relationship Id="rId12" Type="http://schemas.openxmlformats.org/officeDocument/2006/relationships/slide" Target="slides/slide10.xml" />
  <Relationship Id="rId13" Type="http://schemas.openxmlformats.org/officeDocument/2006/relationships/slide" Target="slides/slide11.xml" />
  <Relationship Id="rId18" Type="http://schemas.openxmlformats.org/officeDocument/2006/relationships/theme" Target="theme/theme1.xml" />
  <Relationship Id="rId17" Type="http://schemas.openxmlformats.org/officeDocument/2006/relationships/viewProps" Target="viewProps.xml" />
  <Relationship Id="rId2" Type="http://schemas.openxmlformats.org/officeDocument/2006/relationships/slideMaster" Target="slideMasters/slideMaster2.xml" />
  <Relationship Id="rId16" Type="http://schemas.openxmlformats.org/officeDocument/2006/relationships/presProps" Target="presProps.xml" />
  <Relationship Id="rId1" Type="http://schemas.openxmlformats.org/officeDocument/2006/relationships/slideMaster" Target="slideMasters/slideMaster1.xml" />
  <Relationship Id="rId15" Type="http://schemas.openxmlformats.org/officeDocument/2006/relationships/handoutMaster" Target="handoutMasters/handoutMaster1.xml" />
  <Relationship Id="rId19" Type="http://schemas.openxmlformats.org/officeDocument/2006/relationships/tableStyles" Target="tableStyles.xml" />
  <Relationship Id="rId14" Type="http://schemas.openxmlformats.org/officeDocument/2006/relationships/notesMaster" Target="notesMasters/notesMaster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420B593-6339-45A7-99D3-3A9A998FB77A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59E595D-D6A6-48F7-B21C-C785FF8C10DF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4673A-A7FB-4DF1-A3C8-E5EF1221678A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2" Type="http://schemas.openxmlformats.org/officeDocument/2006/relationships/image" Target="../media/image3.jpe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jpeg" /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AR09_logo_cover_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626427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1828800" y="455613"/>
            <a:ext cx="5484813" cy="2741612"/>
          </a:xfrm>
          <a:prstGeom prst="rect">
            <a:avLst/>
          </a:prstGeom>
          <a:solidFill>
            <a:srgbClr val="FFFFFF">
              <a:alpha val="95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gray">
          <a:xfrm>
            <a:off x="4572000" y="568325"/>
            <a:ext cx="0" cy="2514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ChangeAspect="1" noChangeArrowheads="1"/>
          </p:cNvSpPr>
          <p:nvPr userDrawn="1"/>
        </p:nvSpPr>
        <p:spPr bwMode="gray">
          <a:xfrm>
            <a:off x="4572000" y="3198813"/>
            <a:ext cx="2741613" cy="2741612"/>
          </a:xfrm>
          <a:prstGeom prst="rect">
            <a:avLst/>
          </a:prstGeom>
          <a:solidFill>
            <a:schemeClr val="accent1">
              <a:alpha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0" y="487363"/>
            <a:ext cx="2741613" cy="641350"/>
          </a:xfrm>
        </p:spPr>
        <p:txBody>
          <a:bodyPr/>
          <a:lstStyle>
            <a:lvl1pPr>
              <a:defRPr sz="200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295400"/>
            <a:ext cx="2741613" cy="581025"/>
          </a:xfrm>
        </p:spPr>
        <p:txBody>
          <a:bodyPr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 sz="14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Afbeelding 11" descr="WK_Kluwer_1024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28794" y="2357430"/>
            <a:ext cx="2500330" cy="800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2C7E-FF06-4377-A509-1F453211FE0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547688"/>
            <a:ext cx="1987550" cy="5548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547688"/>
            <a:ext cx="5813425" cy="5548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13088-1E51-4250-B2D3-505EF2DC201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7192D-0932-4D37-8ED2-2953E930D1D1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3"/>
          </p:nvPr>
        </p:nvSpPr>
        <p:spPr>
          <a:xfrm>
            <a:off x="3428992" y="6467703"/>
            <a:ext cx="3214710" cy="215444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9" name="Afbeelding 8" descr="WK_Kluwer_1024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910" y="6194407"/>
            <a:ext cx="2071702" cy="663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C18B9-95D7-4545-A95D-4A071DE8500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1A5A0-CBD1-4742-A9E0-BF5E20FAB7E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CA30D-F0B9-495D-BCC9-F78CBA94A99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1E2A1-BFC9-443B-84EE-E9F78BB7750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63509-222F-4289-8FF4-21F8E9CD47E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1F4D3-627C-484F-A59D-9B8BB3F0614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Presentatie ISSS - 14 juli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C8BB8-ABCC-4815-9381-66AA3615D2D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image" Target="../media/image1.jpeg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image" Target="../media/image2.jpeg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19.xml" />
  <Relationship Id="rId3" Type="http://schemas.openxmlformats.org/officeDocument/2006/relationships/slideLayout" Target="../slideLayouts/slideLayout14.xml" />
  <Relationship Id="rId7" Type="http://schemas.openxmlformats.org/officeDocument/2006/relationships/slideLayout" Target="../slideLayouts/slideLayout18.xml" />
  <Relationship Id="rId12" Type="http://schemas.openxmlformats.org/officeDocument/2006/relationships/theme" Target="../theme/theme2.xml" />
  <Relationship Id="rId2" Type="http://schemas.openxmlformats.org/officeDocument/2006/relationships/slideLayout" Target="../slideLayouts/slideLayout13.xml" />
  <Relationship Id="rId1" Type="http://schemas.openxmlformats.org/officeDocument/2006/relationships/slideLayout" Target="../slideLayouts/slideLayout12.xml" />
  <Relationship Id="rId6" Type="http://schemas.openxmlformats.org/officeDocument/2006/relationships/slideLayout" Target="../slideLayouts/slideLayout17.xml" />
  <Relationship Id="rId11" Type="http://schemas.openxmlformats.org/officeDocument/2006/relationships/slideLayout" Target="../slideLayouts/slideLayout22.xml" />
  <Relationship Id="rId5" Type="http://schemas.openxmlformats.org/officeDocument/2006/relationships/slideLayout" Target="../slideLayouts/slideLayout16.xml" />
  <Relationship Id="rId10" Type="http://schemas.openxmlformats.org/officeDocument/2006/relationships/slideLayout" Target="../slideLayouts/slideLayout21.xml" />
  <Relationship Id="rId4" Type="http://schemas.openxmlformats.org/officeDocument/2006/relationships/slideLayout" Target="../slideLayouts/slideLayout15.xml" />
  <Relationship Id="rId9" Type="http://schemas.openxmlformats.org/officeDocument/2006/relationships/slideLayout" Target="../slideLayouts/slideLayout20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AR09_logo_cover_banner"/>
          <p:cNvPicPr>
            <a:picLocks noChangeAspect="1" noChangeArrowheads="1"/>
          </p:cNvPicPr>
          <p:nvPr userDrawn="1"/>
        </p:nvPicPr>
        <p:blipFill>
          <a:blip r:embed="rId13" cstate="print"/>
          <a:srcRect l="24316" r="38086"/>
          <a:stretch>
            <a:fillRect/>
          </a:stretch>
        </p:blipFill>
        <p:spPr bwMode="auto">
          <a:xfrm>
            <a:off x="0" y="0"/>
            <a:ext cx="61118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2813" y="547688"/>
            <a:ext cx="795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813" y="1371600"/>
            <a:ext cx="7953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477000" y="64611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81400" y="646112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/>
            </a:lvl1pPr>
          </a:lstStyle>
          <a:p>
            <a:pPr>
              <a:defRPr/>
            </a:pPr>
            <a:r>
              <a:rPr lang="en-US" dirty="0" err="1" smtClean="0"/>
              <a:t>Presentatie</a:t>
            </a:r>
            <a:r>
              <a:rPr lang="en-US" dirty="0" smtClean="0"/>
              <a:t> ISSS - 14 </a:t>
            </a:r>
            <a:r>
              <a:rPr lang="en-US" dirty="0" err="1" smtClean="0"/>
              <a:t>juli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82000" y="6461125"/>
            <a:ext cx="484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900"/>
            </a:lvl1pPr>
          </a:lstStyle>
          <a:p>
            <a:fld id="{EAB53463-049B-4A5D-8754-38E48DDAD545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1032" name="Picture 31" descr="WK_CMYK_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213" y="6381750"/>
            <a:ext cx="1841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/>
        </p:nvSpPr>
        <p:spPr bwMode="gray">
          <a:xfrm flipH="1">
            <a:off x="0" y="6169025"/>
            <a:ext cx="914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3000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>
          <a:solidFill>
            <a:srgbClr val="474747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Char char="—"/>
        <a:defRPr sz="1600">
          <a:solidFill>
            <a:srgbClr val="474747"/>
          </a:solidFill>
          <a:latin typeface="+mn-lt"/>
        </a:defRPr>
      </a:lvl2pPr>
      <a:lvl3pPr marL="914400" indent="-228600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3pPr>
      <a:lvl4pPr marL="1262063" indent="-23336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Char char="—"/>
        <a:defRPr sz="1400">
          <a:solidFill>
            <a:srgbClr val="474747"/>
          </a:solidFill>
          <a:latin typeface="+mn-lt"/>
        </a:defRPr>
      </a:lvl4pPr>
      <a:lvl5pPr marL="1600200" indent="-223838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5pPr>
      <a:lvl6pPr marL="20574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6pPr>
      <a:lvl7pPr marL="25146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7pPr>
      <a:lvl8pPr marL="29718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8pPr>
      <a:lvl9pPr marL="3429000" indent="-2238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Presentatie ISSS - 14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253C-C567-4ABF-B6DA-ACC743B9B6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png" />
  <Relationship Id="rId2" Type="http://schemas.openxmlformats.org/officeDocument/2006/relationships/image" Target="../media/image22.jpeg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25.jpeg" />
  <Relationship Id="rId4" Type="http://schemas.openxmlformats.org/officeDocument/2006/relationships/image" Target="../media/image24.jpeg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http://www.youtube.com/watch?v=Weq_sHxghcg" TargetMode="Externa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http://www.youtube.com/watch?v=NwVBzx0LMNQ" TargetMode="Externa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2.png" />
  <Relationship Id="rId3" Type="http://schemas.openxmlformats.org/officeDocument/2006/relationships/image" Target="../media/image7.png" />
  <Relationship Id="rId7" Type="http://schemas.openxmlformats.org/officeDocument/2006/relationships/image" Target="../media/image11.png" />
  <Relationship Id="rId2" Type="http://schemas.openxmlformats.org/officeDocument/2006/relationships/image" Target="../media/image6.png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10.jpeg" />
  <Relationship Id="rId5" Type="http://schemas.openxmlformats.org/officeDocument/2006/relationships/image" Target="../media/image9.png" />
  <Relationship Id="rId4" Type="http://schemas.openxmlformats.org/officeDocument/2006/relationships/image" Target="../media/image8.png" />
  <Relationship Id="rId9" Type="http://schemas.openxmlformats.org/officeDocument/2006/relationships/image" Target="../media/image13.png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4.png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png" /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7.png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png" />
  <Relationship Id="rId2" Type="http://schemas.openxmlformats.org/officeDocument/2006/relationships/image" Target="../media/image18.png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21.png" />
  <Relationship Id="rId4" Type="http://schemas.openxmlformats.org/officeDocument/2006/relationships/image" Target="../media/image20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714876" y="1410100"/>
            <a:ext cx="2598737" cy="984885"/>
          </a:xfrm>
        </p:spPr>
        <p:txBody>
          <a:bodyPr/>
          <a:lstStyle/>
          <a:p>
            <a:r>
              <a:rPr lang="nl-NL" b="1" dirty="0" smtClean="0"/>
              <a:t>Kluwer </a:t>
            </a:r>
            <a:br>
              <a:rPr lang="nl-NL" b="1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en-US" sz="1800" dirty="0" smtClean="0"/>
              <a:t>The end of Publishing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024" y="4437112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Het  Overleg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714876" y="2786058"/>
            <a:ext cx="1160895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nl-NL" sz="1100" dirty="0" smtClean="0">
                <a:solidFill>
                  <a:srgbClr val="474747"/>
                </a:solidFill>
              </a:rPr>
              <a:t>18 januari 2011</a:t>
            </a:r>
            <a:endParaRPr lang="en-US" sz="1400" dirty="0" smtClean="0">
              <a:solidFill>
                <a:srgbClr val="4747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912813" y="43741"/>
            <a:ext cx="7953375" cy="1384995"/>
          </a:xfrm>
        </p:spPr>
        <p:txBody>
          <a:bodyPr/>
          <a:lstStyle/>
          <a:p>
            <a:r>
              <a:rPr lang="nl-NL" dirty="0" smtClean="0"/>
              <a:t>De informatie moet gebruikt kunnen worden op verschillende plekken en met behulp van verschillende middelen</a:t>
            </a:r>
            <a:endParaRPr lang="nl-NL" dirty="0"/>
          </a:p>
        </p:txBody>
      </p:sp>
      <p:sp>
        <p:nvSpPr>
          <p:cNvPr id="2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382000" y="6461125"/>
            <a:ext cx="484188" cy="228600"/>
          </a:xfrm>
        </p:spPr>
        <p:txBody>
          <a:bodyPr/>
          <a:lstStyle/>
          <a:p>
            <a:fld id="{B341E2A1-BFC9-443B-84EE-E9F78BB775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86116" y="3571876"/>
            <a:ext cx="3208494" cy="241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 cstate="print"/>
          <a:srcRect l="35236" t="13298" r="36810" b="15048"/>
          <a:stretch>
            <a:fillRect/>
          </a:stretch>
        </p:blipFill>
        <p:spPr bwMode="auto">
          <a:xfrm>
            <a:off x="6852017" y="3657600"/>
            <a:ext cx="163810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4810" y="1785926"/>
            <a:ext cx="2070098" cy="180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1925" y="1435628"/>
            <a:ext cx="1328455" cy="17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The End of </a:t>
            </a:r>
            <a:r>
              <a:rPr lang="nl-NL" dirty="0" err="1" smtClean="0">
                <a:hlinkClick r:id="rId2"/>
              </a:rPr>
              <a:t>Publishing</a:t>
            </a:r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End of </a:t>
            </a:r>
            <a:r>
              <a:rPr lang="nl-NL" dirty="0" err="1" smtClean="0"/>
              <a:t>Publishing</a:t>
            </a:r>
            <a:r>
              <a:rPr lang="nl-NL" dirty="0" smtClean="0"/>
              <a:t>…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 </a:t>
            </a:r>
            <a:r>
              <a:rPr lang="nl-NL" b="1" dirty="0" smtClean="0"/>
              <a:t>vier jaar </a:t>
            </a:r>
            <a:r>
              <a:rPr lang="nl-NL" dirty="0" smtClean="0"/>
              <a:t>willen advocaten op elk gewenst moment 24/7 kunnen beschikken over </a:t>
            </a:r>
            <a:r>
              <a:rPr lang="nl-NL" b="1" dirty="0" smtClean="0"/>
              <a:t>alle relevante informatie </a:t>
            </a:r>
            <a:r>
              <a:rPr lang="nl-NL" dirty="0" smtClean="0"/>
              <a:t>of stukken informatie, beschikbaar gesteld door de uitgever, </a:t>
            </a:r>
          </a:p>
          <a:p>
            <a:r>
              <a:rPr lang="nl-NL" dirty="0" smtClean="0"/>
              <a:t>op </a:t>
            </a:r>
            <a:r>
              <a:rPr lang="nl-NL" b="1" dirty="0" smtClean="0"/>
              <a:t>de wijze waarop de klant het wil </a:t>
            </a:r>
            <a:r>
              <a:rPr lang="nl-NL" dirty="0" smtClean="0"/>
              <a:t>en op een wijze waarbij de informatie zelf i.p.v. de vorm of drager leidend is voor de prijs. </a:t>
            </a:r>
          </a:p>
          <a:p>
            <a:r>
              <a:rPr lang="nl-NL" dirty="0" smtClean="0"/>
              <a:t>De uitgever heeft geen begin van een idee hoe hij/zij hierop </a:t>
            </a:r>
            <a:r>
              <a:rPr lang="nl-NL" b="1" dirty="0" smtClean="0"/>
              <a:t>structureel innovatief </a:t>
            </a:r>
            <a:r>
              <a:rPr lang="nl-NL" dirty="0" smtClean="0"/>
              <a:t>zou moeten anticiperen. In het beste geval blijkt de uitgever </a:t>
            </a:r>
            <a:r>
              <a:rPr lang="nl-NL" b="1" dirty="0" smtClean="0"/>
              <a:t>papier</a:t>
            </a:r>
            <a:r>
              <a:rPr lang="nl-NL" dirty="0" smtClean="0"/>
              <a:t> 1:1 te vertalen naar het scherm.</a:t>
            </a:r>
          </a:p>
          <a:p>
            <a:endParaRPr lang="nl-NL" dirty="0" smtClean="0"/>
          </a:p>
          <a:p>
            <a:r>
              <a:rPr lang="nl-NL" dirty="0" smtClean="0"/>
              <a:t>Eerst maar eens </a:t>
            </a:r>
            <a:r>
              <a:rPr lang="nl-NL" i="1" dirty="0" smtClean="0">
                <a:hlinkClick r:id="rId2"/>
              </a:rPr>
              <a:t>back to the </a:t>
            </a:r>
            <a:r>
              <a:rPr lang="nl-NL" i="1" dirty="0" err="1" smtClean="0">
                <a:hlinkClick r:id="rId2"/>
              </a:rPr>
              <a:t>future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van de informatievoorziening?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9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912813" y="112693"/>
            <a:ext cx="7953375" cy="954107"/>
          </a:xfrm>
        </p:spPr>
        <p:txBody>
          <a:bodyPr/>
          <a:lstStyle/>
          <a:p>
            <a:r>
              <a:rPr lang="nl-NL" dirty="0" smtClean="0"/>
              <a:t>De klant investeert flink in kennismanagement en ICT systemen om dat te ondersteunen</a:t>
            </a:r>
            <a:endParaRPr lang="en-US" dirty="0"/>
          </a:p>
        </p:txBody>
      </p:sp>
      <p:sp>
        <p:nvSpPr>
          <p:cNvPr id="2215939" name="Rectangle 3"/>
          <p:cNvSpPr>
            <a:spLocks noChangeArrowheads="1"/>
          </p:cNvSpPr>
          <p:nvPr/>
        </p:nvSpPr>
        <p:spPr bwMode="gray">
          <a:xfrm>
            <a:off x="3219450" y="6226175"/>
            <a:ext cx="855663" cy="25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 sz="1400" b="1">
              <a:solidFill>
                <a:srgbClr val="FF3300"/>
              </a:solidFill>
              <a:latin typeface="News Gothic" pitchFamily="34" charset="0"/>
            </a:endParaRPr>
          </a:p>
        </p:txBody>
      </p:sp>
      <p:sp>
        <p:nvSpPr>
          <p:cNvPr id="2215940" name="Rectangle 4"/>
          <p:cNvSpPr>
            <a:spLocks noChangeArrowheads="1"/>
          </p:cNvSpPr>
          <p:nvPr/>
        </p:nvSpPr>
        <p:spPr bwMode="gray">
          <a:xfrm>
            <a:off x="858838" y="1292225"/>
            <a:ext cx="8080375" cy="3959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90000" bIns="0" anchor="ctr"/>
          <a:lstStyle/>
          <a:p>
            <a:endParaRPr lang="nl-NL"/>
          </a:p>
        </p:txBody>
      </p:sp>
      <p:sp>
        <p:nvSpPr>
          <p:cNvPr id="2215941" name="Line 5"/>
          <p:cNvSpPr>
            <a:spLocks noChangeShapeType="1"/>
          </p:cNvSpPr>
          <p:nvPr/>
        </p:nvSpPr>
        <p:spPr bwMode="auto">
          <a:xfrm flipH="1" flipV="1">
            <a:off x="842963" y="1292225"/>
            <a:ext cx="0" cy="395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0" rIns="90000" bIns="0" anchor="ctr"/>
          <a:lstStyle/>
          <a:p>
            <a:endParaRPr lang="nl-NL"/>
          </a:p>
        </p:txBody>
      </p:sp>
      <p:sp>
        <p:nvSpPr>
          <p:cNvPr id="221594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838" y="4014788"/>
            <a:ext cx="1216025" cy="1225550"/>
          </a:xfrm>
          <a:prstGeom prst="rect">
            <a:avLst/>
          </a:prstGeom>
          <a:solidFill>
            <a:srgbClr val="99CCFF">
              <a:alpha val="50000"/>
            </a:srgbClr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36000" tIns="0" rIns="36000" bIns="0" anchor="ctr" anchorCtr="1"/>
          <a:lstStyle/>
          <a:p>
            <a:pPr algn="l">
              <a:spcBef>
                <a:spcPct val="50000"/>
              </a:spcBef>
            </a:pPr>
            <a:endParaRPr lang="en-US" sz="1400">
              <a:solidFill>
                <a:schemeClr val="tx1"/>
              </a:solidFill>
              <a:latin typeface="News Gothic" pitchFamily="34" charset="0"/>
            </a:endParaRPr>
          </a:p>
          <a:p>
            <a:pPr algn="l">
              <a:spcBef>
                <a:spcPct val="50000"/>
              </a:spcBef>
            </a:pPr>
            <a:endParaRPr lang="en-US" sz="1400">
              <a:solidFill>
                <a:schemeClr val="tx1"/>
              </a:solidFill>
              <a:latin typeface="News Gothic" pitchFamily="34" charset="0"/>
            </a:endParaRPr>
          </a:p>
        </p:txBody>
      </p:sp>
      <p:sp>
        <p:nvSpPr>
          <p:cNvPr id="2215943" name="Text Box 7"/>
          <p:cNvSpPr txBox="1">
            <a:spLocks noChangeArrowheads="1"/>
          </p:cNvSpPr>
          <p:nvPr/>
        </p:nvSpPr>
        <p:spPr bwMode="auto">
          <a:xfrm>
            <a:off x="1020763" y="2994025"/>
            <a:ext cx="13255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7600" tIns="46038" rIns="57600" bIns="46038" anchor="b"/>
          <a:lstStyle/>
          <a:p>
            <a:pPr defTabSz="762000"/>
            <a:endParaRPr lang="en-GB">
              <a:solidFill>
                <a:srgbClr val="66400C"/>
              </a:solidFill>
              <a:latin typeface="News Gothic" pitchFamily="34" charset="0"/>
            </a:endParaRPr>
          </a:p>
        </p:txBody>
      </p:sp>
      <p:sp>
        <p:nvSpPr>
          <p:cNvPr id="221594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11375" y="3349625"/>
            <a:ext cx="1289050" cy="1890713"/>
          </a:xfrm>
          <a:prstGeom prst="rect">
            <a:avLst/>
          </a:prstGeom>
          <a:solidFill>
            <a:srgbClr val="99CCFF"/>
          </a:solidFill>
          <a:ln w="3175">
            <a:noFill/>
            <a:miter lim="800000"/>
            <a:headEnd/>
            <a:tailEnd/>
          </a:ln>
          <a:effectLst/>
        </p:spPr>
        <p:txBody>
          <a:bodyPr lIns="36000" tIns="0" rIns="36000" bIns="0" anchor="ctr" anchorCtr="1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i="1">
              <a:solidFill>
                <a:schemeClr val="tx1"/>
              </a:solidFill>
              <a:latin typeface="News Gothic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i="1">
              <a:solidFill>
                <a:schemeClr val="tx1"/>
              </a:solidFill>
              <a:latin typeface="News Gothic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i="1">
              <a:solidFill>
                <a:schemeClr val="tx1"/>
              </a:solidFill>
              <a:latin typeface="News Gothic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400" i="1">
              <a:solidFill>
                <a:schemeClr val="tx1"/>
              </a:solidFill>
              <a:latin typeface="News Gothic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i="1">
              <a:solidFill>
                <a:schemeClr val="tx1"/>
              </a:solidFill>
              <a:latin typeface="News Gothic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News Gothic" pitchFamily="34" charset="0"/>
            </a:endParaRPr>
          </a:p>
          <a:p>
            <a:pPr>
              <a:spcBef>
                <a:spcPct val="50000"/>
              </a:spcBef>
              <a:buFontTx/>
              <a:buChar char="–"/>
            </a:pPr>
            <a:endParaRPr lang="en-US">
              <a:solidFill>
                <a:schemeClr val="tx1"/>
              </a:solidFill>
              <a:latin typeface="News Gothic" pitchFamily="34" charset="0"/>
            </a:endParaRPr>
          </a:p>
        </p:txBody>
      </p:sp>
      <p:sp>
        <p:nvSpPr>
          <p:cNvPr id="2215945" name="Text Box 9"/>
          <p:cNvSpPr txBox="1">
            <a:spLocks noChangeArrowheads="1"/>
          </p:cNvSpPr>
          <p:nvPr/>
        </p:nvSpPr>
        <p:spPr bwMode="auto">
          <a:xfrm>
            <a:off x="2941638" y="2511425"/>
            <a:ext cx="13255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7600" tIns="46038" rIns="57600" bIns="46038" anchor="b"/>
          <a:lstStyle/>
          <a:p>
            <a:pPr defTabSz="762000"/>
            <a:endParaRPr lang="en-GB">
              <a:solidFill>
                <a:srgbClr val="66400C"/>
              </a:solidFill>
              <a:latin typeface="News Gothic" pitchFamily="34" charset="0"/>
            </a:endParaRPr>
          </a:p>
        </p:txBody>
      </p:sp>
      <p:sp>
        <p:nvSpPr>
          <p:cNvPr id="2215946" name="Rectangle 1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440113" y="2892425"/>
            <a:ext cx="1360487" cy="2347913"/>
          </a:xfrm>
          <a:prstGeom prst="rect">
            <a:avLst/>
          </a:prstGeom>
          <a:solidFill>
            <a:srgbClr val="33CCCC"/>
          </a:solidFill>
          <a:ln w="3175">
            <a:noFill/>
            <a:miter lim="800000"/>
            <a:headEnd/>
            <a:tailEnd/>
          </a:ln>
          <a:effectLst/>
        </p:spPr>
        <p:txBody>
          <a:bodyPr lIns="18000" tIns="0" rIns="18000" bIns="0" anchor="ctr" anchorCtr="1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400">
              <a:latin typeface="News Gothic" pitchFamily="34" charset="0"/>
            </a:endParaRPr>
          </a:p>
        </p:txBody>
      </p:sp>
      <p:sp>
        <p:nvSpPr>
          <p:cNvPr id="2215947" name="Text Box 11"/>
          <p:cNvSpPr txBox="1">
            <a:spLocks noChangeArrowheads="1"/>
          </p:cNvSpPr>
          <p:nvPr/>
        </p:nvSpPr>
        <p:spPr bwMode="auto">
          <a:xfrm>
            <a:off x="4895850" y="2076450"/>
            <a:ext cx="1498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7600" tIns="46038" rIns="57600" bIns="46038" anchor="b"/>
          <a:lstStyle/>
          <a:p>
            <a:pPr defTabSz="762000"/>
            <a:endParaRPr lang="en-GB">
              <a:solidFill>
                <a:srgbClr val="66400C"/>
              </a:solidFill>
              <a:latin typeface="News Gothic" pitchFamily="34" charset="0"/>
            </a:endParaRPr>
          </a:p>
        </p:txBody>
      </p:sp>
      <p:sp>
        <p:nvSpPr>
          <p:cNvPr id="2215948" name="Rectangle 1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7748588" y="1660525"/>
            <a:ext cx="1293812" cy="3587750"/>
          </a:xfrm>
          <a:prstGeom prst="rect">
            <a:avLst/>
          </a:prstGeom>
          <a:solidFill>
            <a:srgbClr val="333399"/>
          </a:solidFill>
          <a:ln w="3175">
            <a:noFill/>
            <a:miter lim="800000"/>
            <a:headEnd/>
            <a:tailEnd/>
          </a:ln>
          <a:effectLst/>
        </p:spPr>
        <p:txBody>
          <a:bodyPr lIns="18000" tIns="0" rIns="18000" bIns="0" anchor="ctr" anchorCtr="1"/>
          <a:lstStyle/>
          <a:p>
            <a:pPr algn="l">
              <a:spcBef>
                <a:spcPct val="50000"/>
              </a:spcBef>
            </a:pPr>
            <a:endParaRPr lang="en-US" sz="1400" i="1">
              <a:latin typeface="News Gothic" pitchFamily="34" charset="0"/>
            </a:endParaRPr>
          </a:p>
          <a:p>
            <a:pPr algn="l">
              <a:spcBef>
                <a:spcPct val="50000"/>
              </a:spcBef>
            </a:pPr>
            <a:endParaRPr lang="en-US" sz="1400" i="1">
              <a:latin typeface="News Gothic" pitchFamily="34" charset="0"/>
            </a:endParaRPr>
          </a:p>
          <a:p>
            <a:pPr algn="l">
              <a:spcBef>
                <a:spcPct val="50000"/>
              </a:spcBef>
            </a:pPr>
            <a:endParaRPr lang="en-US" sz="1400">
              <a:latin typeface="News Gothic" pitchFamily="34" charset="0"/>
            </a:endParaRPr>
          </a:p>
        </p:txBody>
      </p:sp>
      <p:sp>
        <p:nvSpPr>
          <p:cNvPr id="2215949" name="Line 13"/>
          <p:cNvSpPr>
            <a:spLocks noChangeShapeType="1"/>
          </p:cNvSpPr>
          <p:nvPr/>
        </p:nvSpPr>
        <p:spPr bwMode="auto">
          <a:xfrm>
            <a:off x="863600" y="5235575"/>
            <a:ext cx="80772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0" rIns="90000" bIns="0" anchor="ctr"/>
          <a:lstStyle/>
          <a:p>
            <a:endParaRPr lang="nl-NL"/>
          </a:p>
        </p:txBody>
      </p:sp>
      <p:sp>
        <p:nvSpPr>
          <p:cNvPr id="2215950" name="Text Box 14"/>
          <p:cNvSpPr txBox="1">
            <a:spLocks noChangeArrowheads="1"/>
          </p:cNvSpPr>
          <p:nvPr/>
        </p:nvSpPr>
        <p:spPr bwMode="gray">
          <a:xfrm>
            <a:off x="2016118" y="3694113"/>
            <a:ext cx="1555750" cy="5254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Verrijking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> van </a:t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informatie</a:t>
            </a:r>
            <a:endParaRPr lang="en-US" sz="1400" b="1" dirty="0">
              <a:solidFill>
                <a:schemeClr val="tx1"/>
              </a:solidFill>
              <a:latin typeface="News Gothic" pitchFamily="34" charset="0"/>
            </a:endParaRPr>
          </a:p>
        </p:txBody>
      </p:sp>
      <p:sp>
        <p:nvSpPr>
          <p:cNvPr id="2215951" name="Text Box 15"/>
          <p:cNvSpPr txBox="1">
            <a:spLocks noChangeArrowheads="1"/>
          </p:cNvSpPr>
          <p:nvPr/>
        </p:nvSpPr>
        <p:spPr bwMode="gray">
          <a:xfrm>
            <a:off x="3428993" y="3071810"/>
            <a:ext cx="1357322" cy="956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latin typeface="News Gothic" pitchFamily="34" charset="0"/>
              </a:rPr>
              <a:t>Organisatie</a:t>
            </a:r>
            <a:r>
              <a:rPr lang="en-US" sz="1400" b="1" dirty="0" smtClean="0">
                <a:latin typeface="News Gothic" pitchFamily="34" charset="0"/>
              </a:rPr>
              <a:t> van know-how </a:t>
            </a:r>
            <a:r>
              <a:rPr lang="en-US" sz="1400" b="1" dirty="0" err="1" smtClean="0">
                <a:latin typeface="News Gothic" pitchFamily="34" charset="0"/>
              </a:rPr>
              <a:t>documenten</a:t>
            </a:r>
            <a:endParaRPr lang="en-US" sz="1400" b="1" dirty="0">
              <a:solidFill>
                <a:schemeClr val="tx1"/>
              </a:solidFill>
              <a:latin typeface="News Gothic" pitchFamily="34" charset="0"/>
            </a:endParaRPr>
          </a:p>
        </p:txBody>
      </p:sp>
      <p:sp>
        <p:nvSpPr>
          <p:cNvPr id="2215952" name="Rectangle 16"/>
          <p:cNvSpPr>
            <a:spLocks noChangeArrowheads="1"/>
          </p:cNvSpPr>
          <p:nvPr/>
        </p:nvSpPr>
        <p:spPr bwMode="gray">
          <a:xfrm>
            <a:off x="6934200" y="5562600"/>
            <a:ext cx="1925638" cy="5797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99"/>
                </a:solidFill>
                <a:latin typeface="News Gothic" pitchFamily="34" charset="0"/>
              </a:rPr>
              <a:t>In de </a:t>
            </a:r>
            <a:r>
              <a:rPr lang="en-US" sz="1400" b="1" dirty="0" err="1">
                <a:solidFill>
                  <a:srgbClr val="000099"/>
                </a:solidFill>
                <a:latin typeface="News Gothic" pitchFamily="34" charset="0"/>
              </a:rPr>
              <a:t>tijd</a:t>
            </a:r>
            <a:r>
              <a:rPr lang="en-US" sz="1400" b="1" dirty="0">
                <a:solidFill>
                  <a:srgbClr val="000099"/>
                </a:solidFill>
                <a:latin typeface="News Gothic" pitchFamily="34" charset="0"/>
              </a:rPr>
              <a:t/>
            </a:r>
            <a:r>
              <a:rPr lang="en-US" sz="1400" b="1" dirty="0" err="1">
                <a:solidFill>
                  <a:srgbClr val="000099"/>
                </a:solidFill>
                <a:latin typeface="News Gothic" pitchFamily="34" charset="0"/>
              </a:rPr>
              <a:t>meer</a:t>
            </a:r>
            <a:r>
              <a:rPr lang="en-US" sz="1400" b="1" dirty="0">
                <a:solidFill>
                  <a:srgbClr val="000099"/>
                </a:solidFill>
                <a:latin typeface="News Gothic" pitchFamily="34" charset="0"/>
              </a:rPr>
              <a:t/>
            </a:r>
            <a:r>
              <a:rPr lang="en-US" sz="1400" b="1" dirty="0" err="1">
                <a:solidFill>
                  <a:srgbClr val="000099"/>
                </a:solidFill>
                <a:latin typeface="News Gothic" pitchFamily="34" charset="0"/>
              </a:rPr>
              <a:t>integratie</a:t>
            </a:r>
            <a:r>
              <a:rPr lang="en-US" sz="1400" b="1" dirty="0">
                <a:solidFill>
                  <a:srgbClr val="000099"/>
                </a:solidFill>
                <a:latin typeface="News Gothic" pitchFamily="34" charset="0"/>
              </a:rPr>
              <a:t> en </a:t>
            </a:r>
            <a:r>
              <a:rPr lang="en-US" sz="1400" b="1" dirty="0" err="1" smtClean="0">
                <a:solidFill>
                  <a:srgbClr val="000099"/>
                </a:solidFill>
                <a:latin typeface="News Gothic" pitchFamily="34" charset="0"/>
              </a:rPr>
              <a:t>personalisatie</a:t>
            </a:r>
            <a:endParaRPr lang="en-US" sz="1400" b="1" dirty="0">
              <a:solidFill>
                <a:srgbClr val="000099"/>
              </a:solidFill>
              <a:latin typeface="News Gothic" pitchFamily="34" charset="0"/>
            </a:endParaRPr>
          </a:p>
        </p:txBody>
      </p:sp>
      <p:sp>
        <p:nvSpPr>
          <p:cNvPr id="2215953" name="AutoShape 17"/>
          <p:cNvSpPr>
            <a:spLocks noChangeArrowheads="1"/>
          </p:cNvSpPr>
          <p:nvPr/>
        </p:nvSpPr>
        <p:spPr bwMode="gray">
          <a:xfrm>
            <a:off x="954088" y="1066800"/>
            <a:ext cx="7189812" cy="609600"/>
          </a:xfrm>
          <a:prstGeom prst="rightArrow">
            <a:avLst>
              <a:gd name="adj1" fmla="val 50000"/>
              <a:gd name="adj2" fmla="val 278646"/>
            </a:avLst>
          </a:prstGeom>
          <a:solidFill>
            <a:srgbClr val="99CCFF"/>
          </a:solidFill>
          <a:ln w="12700">
            <a:solidFill>
              <a:srgbClr val="99C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Toenemende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/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toegevoegde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/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waarde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/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richting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/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integratie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werkproces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personalisatie</a:t>
            </a:r>
            <a:endParaRPr lang="en-US" sz="1400" b="1" dirty="0">
              <a:solidFill>
                <a:schemeClr val="tx1"/>
              </a:solidFill>
              <a:latin typeface="News Gothic" pitchFamily="34" charset="0"/>
            </a:endParaRPr>
          </a:p>
        </p:txBody>
      </p:sp>
      <p:sp>
        <p:nvSpPr>
          <p:cNvPr id="2215954" name="Rectangle 18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4835525" y="2481263"/>
            <a:ext cx="1420813" cy="2762250"/>
          </a:xfrm>
          <a:prstGeom prst="rect">
            <a:avLst/>
          </a:prstGeom>
          <a:solidFill>
            <a:srgbClr val="3366FF"/>
          </a:solidFill>
          <a:ln w="3175">
            <a:noFill/>
            <a:miter lim="800000"/>
            <a:headEnd/>
            <a:tailEnd/>
          </a:ln>
          <a:effectLst/>
        </p:spPr>
        <p:txBody>
          <a:bodyPr lIns="18000" tIns="0" rIns="18000" bIns="0" anchor="ctr" anchorCtr="1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400" i="1" dirty="0">
              <a:latin typeface="News Gothic" pitchFamily="34" charset="0"/>
            </a:endParaRPr>
          </a:p>
        </p:txBody>
      </p:sp>
      <p:sp>
        <p:nvSpPr>
          <p:cNvPr id="2215955" name="Rectangle 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296025" y="2117725"/>
            <a:ext cx="1420813" cy="3130550"/>
          </a:xfrm>
          <a:prstGeom prst="rect">
            <a:avLst/>
          </a:prstGeom>
          <a:solidFill>
            <a:srgbClr val="0000FF"/>
          </a:solidFill>
          <a:ln w="3175">
            <a:noFill/>
            <a:miter lim="800000"/>
            <a:headEnd/>
            <a:tailEnd/>
          </a:ln>
          <a:effectLst/>
        </p:spPr>
        <p:txBody>
          <a:bodyPr lIns="18000" tIns="0" rIns="18000" bIns="0" anchor="ctr" anchorCtr="1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i="1">
              <a:latin typeface="News Gothic" pitchFamily="34" charset="0"/>
            </a:endParaRPr>
          </a:p>
        </p:txBody>
      </p:sp>
      <p:sp>
        <p:nvSpPr>
          <p:cNvPr id="2215956" name="Rectangle 20"/>
          <p:cNvSpPr>
            <a:spLocks noChangeArrowheads="1"/>
          </p:cNvSpPr>
          <p:nvPr/>
        </p:nvSpPr>
        <p:spPr bwMode="gray">
          <a:xfrm>
            <a:off x="1012825" y="5316538"/>
            <a:ext cx="855663" cy="25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sz="1400" b="1" dirty="0" err="1" smtClean="0">
                <a:solidFill>
                  <a:srgbClr val="FF3300"/>
                </a:solidFill>
                <a:latin typeface="News Gothic" pitchFamily="34" charset="0"/>
              </a:rPr>
              <a:t>Stap</a:t>
            </a:r>
            <a:r>
              <a:rPr lang="en-US" sz="1400" b="1" dirty="0" smtClean="0">
                <a:solidFill>
                  <a:srgbClr val="FF3300"/>
                </a:solidFill>
                <a:latin typeface="News Gothic" pitchFamily="34" charset="0"/>
              </a:rPr>
              <a:t> 1</a:t>
            </a:r>
            <a:endParaRPr lang="en-US" sz="1400" b="1" dirty="0">
              <a:solidFill>
                <a:srgbClr val="FF3300"/>
              </a:solidFill>
              <a:latin typeface="News Gothic" pitchFamily="34" charset="0"/>
            </a:endParaRPr>
          </a:p>
        </p:txBody>
      </p:sp>
      <p:sp>
        <p:nvSpPr>
          <p:cNvPr id="2215957" name="Rectangle 21"/>
          <p:cNvSpPr>
            <a:spLocks noChangeArrowheads="1"/>
          </p:cNvSpPr>
          <p:nvPr/>
        </p:nvSpPr>
        <p:spPr bwMode="gray">
          <a:xfrm>
            <a:off x="5162550" y="5307013"/>
            <a:ext cx="855663" cy="25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sz="1400" b="1" dirty="0" err="1" smtClean="0">
                <a:solidFill>
                  <a:srgbClr val="FF3300"/>
                </a:solidFill>
                <a:latin typeface="News Gothic" pitchFamily="34" charset="0"/>
              </a:rPr>
              <a:t>Stap</a:t>
            </a:r>
            <a:r>
              <a:rPr lang="en-US" sz="1400" b="1" dirty="0" smtClean="0">
                <a:solidFill>
                  <a:srgbClr val="FF3300"/>
                </a:solidFill>
                <a:latin typeface="News Gothic" pitchFamily="34" charset="0"/>
              </a:rPr>
              <a:t/>
            </a:r>
            <a:r>
              <a:rPr lang="en-US" sz="1400" b="1" dirty="0">
                <a:solidFill>
                  <a:srgbClr val="FF3300"/>
                </a:solidFill>
                <a:latin typeface="News Gothic" pitchFamily="34" charset="0"/>
              </a:rPr>
              <a:t>4</a:t>
            </a:r>
          </a:p>
        </p:txBody>
      </p:sp>
      <p:sp>
        <p:nvSpPr>
          <p:cNvPr id="2215958" name="Rectangle 22"/>
          <p:cNvSpPr>
            <a:spLocks noChangeArrowheads="1"/>
          </p:cNvSpPr>
          <p:nvPr/>
        </p:nvSpPr>
        <p:spPr bwMode="gray">
          <a:xfrm>
            <a:off x="3603625" y="5326063"/>
            <a:ext cx="855663" cy="25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sz="1400" b="1" dirty="0" err="1" smtClean="0">
                <a:solidFill>
                  <a:srgbClr val="FF3300"/>
                </a:solidFill>
                <a:latin typeface="News Gothic" pitchFamily="34" charset="0"/>
              </a:rPr>
              <a:t>Stap</a:t>
            </a:r>
            <a:r>
              <a:rPr lang="en-US" sz="1400" b="1" dirty="0" smtClean="0">
                <a:solidFill>
                  <a:srgbClr val="FF3300"/>
                </a:solidFill>
                <a:latin typeface="News Gothic" pitchFamily="34" charset="0"/>
              </a:rPr>
              <a:t/>
            </a:r>
            <a:r>
              <a:rPr lang="en-US" sz="1400" b="1" dirty="0">
                <a:solidFill>
                  <a:srgbClr val="FF3300"/>
                </a:solidFill>
                <a:latin typeface="News Gothic" pitchFamily="34" charset="0"/>
              </a:rPr>
              <a:t>3</a:t>
            </a:r>
          </a:p>
        </p:txBody>
      </p:sp>
      <p:sp>
        <p:nvSpPr>
          <p:cNvPr id="2215959" name="Rectangle 23"/>
          <p:cNvSpPr>
            <a:spLocks noChangeArrowheads="1"/>
          </p:cNvSpPr>
          <p:nvPr/>
        </p:nvSpPr>
        <p:spPr bwMode="gray">
          <a:xfrm>
            <a:off x="2251075" y="5326063"/>
            <a:ext cx="855663" cy="25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sz="1400" b="1" dirty="0" err="1" smtClean="0">
                <a:solidFill>
                  <a:srgbClr val="FF3300"/>
                </a:solidFill>
                <a:latin typeface="News Gothic" pitchFamily="34" charset="0"/>
              </a:rPr>
              <a:t>Stap</a:t>
            </a:r>
            <a:r>
              <a:rPr lang="en-US" sz="1400" b="1" dirty="0" smtClean="0">
                <a:solidFill>
                  <a:srgbClr val="FF3300"/>
                </a:solidFill>
                <a:latin typeface="News Gothic" pitchFamily="34" charset="0"/>
              </a:rPr>
              <a:t/>
            </a:r>
            <a:r>
              <a:rPr lang="en-US" sz="1400" b="1" dirty="0">
                <a:solidFill>
                  <a:srgbClr val="FF3300"/>
                </a:solidFill>
                <a:latin typeface="News Gothic" pitchFamily="34" charset="0"/>
              </a:rPr>
              <a:t>2</a:t>
            </a:r>
          </a:p>
        </p:txBody>
      </p:sp>
      <p:sp>
        <p:nvSpPr>
          <p:cNvPr id="2215960" name="Rectangle 24"/>
          <p:cNvSpPr>
            <a:spLocks noChangeArrowheads="1"/>
          </p:cNvSpPr>
          <p:nvPr/>
        </p:nvSpPr>
        <p:spPr bwMode="gray">
          <a:xfrm>
            <a:off x="6543675" y="5302250"/>
            <a:ext cx="855663" cy="25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sz="1400" b="1" dirty="0" err="1" smtClean="0">
                <a:solidFill>
                  <a:srgbClr val="FF3300"/>
                </a:solidFill>
                <a:latin typeface="News Gothic" pitchFamily="34" charset="0"/>
              </a:rPr>
              <a:t>Stap</a:t>
            </a:r>
            <a:r>
              <a:rPr lang="en-US" sz="1400" b="1" dirty="0" smtClean="0">
                <a:solidFill>
                  <a:srgbClr val="FF3300"/>
                </a:solidFill>
                <a:latin typeface="News Gothic" pitchFamily="34" charset="0"/>
              </a:rPr>
              <a:t/>
            </a:r>
            <a:r>
              <a:rPr lang="en-US" sz="1400" b="1" dirty="0">
                <a:solidFill>
                  <a:srgbClr val="FF3300"/>
                </a:solidFill>
                <a:latin typeface="News Gothic" pitchFamily="34" charset="0"/>
              </a:rPr>
              <a:t>5</a:t>
            </a:r>
          </a:p>
        </p:txBody>
      </p:sp>
      <p:sp>
        <p:nvSpPr>
          <p:cNvPr id="2215961" name="Rectangle 25"/>
          <p:cNvSpPr>
            <a:spLocks noChangeArrowheads="1"/>
          </p:cNvSpPr>
          <p:nvPr/>
        </p:nvSpPr>
        <p:spPr bwMode="gray">
          <a:xfrm>
            <a:off x="7867650" y="5311775"/>
            <a:ext cx="855663" cy="25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sz="1400" b="1" dirty="0" err="1" smtClean="0">
                <a:solidFill>
                  <a:srgbClr val="FF3300"/>
                </a:solidFill>
                <a:latin typeface="News Gothic" pitchFamily="34" charset="0"/>
              </a:rPr>
              <a:t>Stap</a:t>
            </a:r>
            <a:r>
              <a:rPr lang="en-US" sz="1400" b="1" dirty="0" smtClean="0">
                <a:solidFill>
                  <a:srgbClr val="FF3300"/>
                </a:solidFill>
                <a:latin typeface="News Gothic" pitchFamily="34" charset="0"/>
              </a:rPr>
              <a:t/>
            </a:r>
            <a:r>
              <a:rPr lang="en-US" sz="1400" b="1" dirty="0">
                <a:solidFill>
                  <a:srgbClr val="FF3300"/>
                </a:solidFill>
                <a:latin typeface="News Gothic" pitchFamily="34" charset="0"/>
              </a:rPr>
              <a:t>6</a:t>
            </a:r>
          </a:p>
        </p:txBody>
      </p:sp>
      <p:sp>
        <p:nvSpPr>
          <p:cNvPr id="2215962" name="Text Box 26"/>
          <p:cNvSpPr txBox="1">
            <a:spLocks noChangeArrowheads="1"/>
          </p:cNvSpPr>
          <p:nvPr/>
        </p:nvSpPr>
        <p:spPr bwMode="gray">
          <a:xfrm>
            <a:off x="6302398" y="2322513"/>
            <a:ext cx="1555750" cy="6331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  <a:latin typeface="News Gothic" pitchFamily="34" charset="0"/>
              </a:rPr>
              <a:t>Content</a:t>
            </a:r>
          </a:p>
          <a:p>
            <a:pPr>
              <a:spcBef>
                <a:spcPct val="50000"/>
              </a:spcBef>
            </a:pPr>
            <a:r>
              <a:rPr lang="en-US" sz="1400" b="1" dirty="0" err="1" smtClean="0">
                <a:solidFill>
                  <a:srgbClr val="FFFFFF"/>
                </a:solidFill>
                <a:latin typeface="News Gothic" pitchFamily="34" charset="0"/>
              </a:rPr>
              <a:t>Integratie</a:t>
            </a:r>
            <a:endParaRPr lang="en-US" sz="1400" b="1" dirty="0">
              <a:solidFill>
                <a:srgbClr val="FFFFFF"/>
              </a:solidFill>
              <a:latin typeface="News Gothic" pitchFamily="34" charset="0"/>
            </a:endParaRPr>
          </a:p>
        </p:txBody>
      </p:sp>
      <p:sp>
        <p:nvSpPr>
          <p:cNvPr id="2215963" name="Text Box 27"/>
          <p:cNvSpPr txBox="1">
            <a:spLocks noChangeArrowheads="1"/>
          </p:cNvSpPr>
          <p:nvPr/>
        </p:nvSpPr>
        <p:spPr bwMode="gray">
          <a:xfrm>
            <a:off x="7731158" y="2017713"/>
            <a:ext cx="1269998" cy="956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solidFill>
                  <a:srgbClr val="FFFFFF"/>
                </a:solidFill>
                <a:latin typeface="News Gothic" pitchFamily="34" charset="0"/>
              </a:rPr>
              <a:t>Integratie</a:t>
            </a:r>
            <a:r>
              <a:rPr lang="en-US" sz="1400" b="1" dirty="0" smtClean="0">
                <a:solidFill>
                  <a:srgbClr val="FFFFFF"/>
                </a:solidFill>
                <a:latin typeface="News Gothic" pitchFamily="34" charset="0"/>
              </a:rPr>
              <a:t> van content en </a:t>
            </a:r>
            <a:r>
              <a:rPr lang="en-US" sz="1400" b="1" dirty="0" err="1" smtClean="0">
                <a:solidFill>
                  <a:srgbClr val="FFFFFF"/>
                </a:solidFill>
                <a:latin typeface="News Gothic" pitchFamily="34" charset="0"/>
              </a:rPr>
              <a:t>werkproces</a:t>
            </a:r>
            <a:endParaRPr lang="en-US" sz="1400" b="1" dirty="0">
              <a:solidFill>
                <a:srgbClr val="FFFFFF"/>
              </a:solidFill>
              <a:latin typeface="News Gothic" pitchFamily="34" charset="0"/>
            </a:endParaRPr>
          </a:p>
        </p:txBody>
      </p:sp>
      <p:sp>
        <p:nvSpPr>
          <p:cNvPr id="2215964" name="Text Box 28"/>
          <p:cNvSpPr txBox="1">
            <a:spLocks noChangeArrowheads="1"/>
          </p:cNvSpPr>
          <p:nvPr/>
        </p:nvSpPr>
        <p:spPr bwMode="gray">
          <a:xfrm>
            <a:off x="857224" y="4143380"/>
            <a:ext cx="1295400" cy="7408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Digitalisering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> van </a:t>
            </a:r>
            <a:r>
              <a:rPr lang="en-US" sz="1400" b="1" dirty="0" err="1" smtClean="0">
                <a:solidFill>
                  <a:schemeClr val="tx1"/>
                </a:solidFill>
                <a:latin typeface="News Gothic" pitchFamily="34" charset="0"/>
              </a:rPr>
              <a:t>informatie</a:t>
            </a:r>
            <a:r>
              <a:rPr lang="en-US" sz="1400" b="1" dirty="0" smtClean="0">
                <a:solidFill>
                  <a:schemeClr val="tx1"/>
                </a:solidFill>
                <a:latin typeface="News Gothic" pitchFamily="34" charset="0"/>
              </a:rPr>
              <a:t/>
            </a:r>
            <a:endParaRPr lang="en-US" sz="1400" b="1" dirty="0">
              <a:solidFill>
                <a:schemeClr val="tx1"/>
              </a:solidFill>
              <a:latin typeface="News Gothic" pitchFamily="34" charset="0"/>
            </a:endParaRPr>
          </a:p>
        </p:txBody>
      </p:sp>
      <p:sp>
        <p:nvSpPr>
          <p:cNvPr id="2215966" name="Rectangle 30"/>
          <p:cNvSpPr>
            <a:spLocks noChangeArrowheads="1"/>
          </p:cNvSpPr>
          <p:nvPr/>
        </p:nvSpPr>
        <p:spPr bwMode="gray">
          <a:xfrm>
            <a:off x="0" y="2133600"/>
            <a:ext cx="1295400" cy="57308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99"/>
                </a:solidFill>
                <a:latin typeface="News Gothic" pitchFamily="34" charset="0"/>
              </a:rPr>
              <a:t>Meer toegevoegde waarde</a:t>
            </a:r>
          </a:p>
        </p:txBody>
      </p:sp>
      <p:sp>
        <p:nvSpPr>
          <p:cNvPr id="34" name="Tijdelijke aanduiding voor dianumm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gray">
          <a:xfrm>
            <a:off x="4870862" y="2564904"/>
            <a:ext cx="1357322" cy="7408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latin typeface="News Gothic" pitchFamily="34" charset="0"/>
              </a:rPr>
              <a:t>Organisatie</a:t>
            </a:r>
            <a:r>
              <a:rPr lang="en-US" sz="1400" b="1" dirty="0" smtClean="0">
                <a:latin typeface="News Gothic" pitchFamily="34" charset="0"/>
              </a:rPr>
              <a:t> van know-how </a:t>
            </a:r>
            <a:r>
              <a:rPr lang="en-US" sz="1400" b="1" dirty="0" err="1" smtClean="0">
                <a:latin typeface="News Gothic" pitchFamily="34" charset="0"/>
              </a:rPr>
              <a:t>mensen</a:t>
            </a:r>
            <a:endParaRPr lang="en-US" sz="1400" b="1" dirty="0">
              <a:solidFill>
                <a:schemeClr val="tx1"/>
              </a:solidFill>
              <a:latin typeface="News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jdelijke aanduiding voor dianummer 3"/>
          <p:cNvSpPr txBox="1">
            <a:spLocks/>
          </p:cNvSpPr>
          <p:nvPr/>
        </p:nvSpPr>
        <p:spPr bwMode="gray">
          <a:xfrm>
            <a:off x="8382000" y="6461125"/>
            <a:ext cx="484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33F69-8D82-4616-B8FE-86BDAB7B4F8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Tijdelijke aanduiding voor voettekst 4"/>
          <p:cNvSpPr txBox="1">
            <a:spLocks/>
          </p:cNvSpPr>
          <p:nvPr/>
        </p:nvSpPr>
        <p:spPr>
          <a:xfrm>
            <a:off x="3430800" y="6397200"/>
            <a:ext cx="3214800" cy="352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blackWhite">
          <a:xfrm>
            <a:off x="827584" y="188640"/>
            <a:ext cx="7952400" cy="9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tIns="0" rIns="0" bIns="36000" anchor="b"/>
          <a:lstStyle/>
          <a:p>
            <a:pPr eaLnBrk="1" hangingPunct="1">
              <a:spcBef>
                <a:spcPct val="30000"/>
              </a:spcBef>
            </a:pPr>
            <a:r>
              <a:rPr lang="nl-NL" sz="2800" b="0" dirty="0" smtClean="0"/>
              <a:t>Kennismanagement is noodzakelijk in een steeds complexer informatielandschap</a:t>
            </a:r>
            <a:endParaRPr lang="nl-NL" sz="2800" b="0" dirty="0"/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340768"/>
            <a:ext cx="2897903" cy="2082602"/>
          </a:xfrm>
        </p:spPr>
      </p:pic>
      <p:pic>
        <p:nvPicPr>
          <p:cNvPr id="24" name="Afbeelding 23" descr="het overleg 01 so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3347864" cy="2173708"/>
          </a:xfrm>
          <a:prstGeom prst="rect">
            <a:avLst/>
          </a:prstGeom>
        </p:spPr>
      </p:pic>
      <p:pic>
        <p:nvPicPr>
          <p:cNvPr id="25" name="Afbeelding 24" descr="het overleg 02 goog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00808"/>
            <a:ext cx="3491880" cy="203311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196752"/>
            <a:ext cx="2371043" cy="21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Documents and Settings\lierop00\Desktop\wi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988840"/>
            <a:ext cx="1010195" cy="10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het overleg 03 rechtspraak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780928"/>
            <a:ext cx="2380071" cy="1919268"/>
          </a:xfrm>
          <a:prstGeom prst="rect">
            <a:avLst/>
          </a:prstGeom>
        </p:spPr>
      </p:pic>
      <p:pic>
        <p:nvPicPr>
          <p:cNvPr id="27" name="Afbeelding 26" descr="het overleg 05 twitter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3429000"/>
            <a:ext cx="2706257" cy="1880056"/>
          </a:xfrm>
          <a:prstGeom prst="rect">
            <a:avLst/>
          </a:prstGeom>
        </p:spPr>
      </p:pic>
      <p:pic>
        <p:nvPicPr>
          <p:cNvPr id="28" name="Afbeelding 27" descr="het overleg 06 linkedin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1700808"/>
            <a:ext cx="2439292" cy="1877299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755576" y="5182160"/>
            <a:ext cx="756084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De klant verwacht van de uitgever toegevoegde waarde in dit complexe landschap</a:t>
            </a:r>
          </a:p>
          <a:p>
            <a:pPr lvl="1"/>
            <a:r>
              <a:rPr lang="nl-NL" sz="1400" dirty="0" smtClean="0"/>
              <a:t>ABC: Actualiteit, Betrouwbaarheid en Compleetheid van informatie</a:t>
            </a:r>
          </a:p>
          <a:p>
            <a:pPr lvl="1"/>
            <a:r>
              <a:rPr lang="nl-NL" sz="1400" dirty="0" smtClean="0"/>
              <a:t>Overzicht, transparantie en gemak in het gebruik van die informatie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atum 4"/>
          <p:cNvSpPr txBox="1">
            <a:spLocks/>
          </p:cNvSpPr>
          <p:nvPr/>
        </p:nvSpPr>
        <p:spPr bwMode="gray">
          <a:xfrm>
            <a:off x="8380800" y="6462000"/>
            <a:ext cx="486000" cy="2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73972E-4103-4B71-8F49-AAEC11A98261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71525" y="54828"/>
            <a:ext cx="7467600" cy="830997"/>
          </a:xfrm>
        </p:spPr>
        <p:txBody>
          <a:bodyPr/>
          <a:lstStyle/>
          <a:p>
            <a:r>
              <a:rPr lang="nl-NL" sz="2400" dirty="0" smtClean="0"/>
              <a:t>Dit vereist ‘n heel andere rol van de uitgever  in zijn relatie met klanten en “auteurs”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007396" y="1285860"/>
            <a:ext cx="5643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Eergisteren: Hoe vind ik lezers voor mijn auteurs? </a:t>
            </a: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428860" y="1855773"/>
            <a:ext cx="1266842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Creatie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707064" y="1855773"/>
            <a:ext cx="1125538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/>
              <a:t>Gebruik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500562" y="1855773"/>
            <a:ext cx="1357322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Distributie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3500431" y="1855773"/>
            <a:ext cx="1143008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Opslag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453241" y="1960548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Auteur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020272" y="1907540"/>
            <a:ext cx="753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Lezer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007396" y="2773916"/>
            <a:ext cx="64379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Gisteren: hoe vind ik auteurs voor mijn lezers?                  </a:t>
            </a: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007396" y="4389423"/>
            <a:ext cx="6838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Vandaag: hoe breng ik auteurs en gebruikers van info bij elkaar?</a:t>
            </a: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795213" y="5241911"/>
            <a:ext cx="990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i="1" dirty="0" smtClean="0"/>
              <a:t>Auteurs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500716" y="5264136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i="1" dirty="0" smtClean="0">
                <a:solidFill>
                  <a:schemeClr val="tx1"/>
                </a:solidFill>
              </a:rPr>
              <a:t>Gebruiker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3143252" y="4821223"/>
            <a:ext cx="2622552" cy="434975"/>
          </a:xfrm>
          <a:prstGeom prst="curvedDownArrow">
            <a:avLst>
              <a:gd name="adj1" fmla="val 120584"/>
              <a:gd name="adj2" fmla="val 241168"/>
              <a:gd name="adj3" fmla="val 33333"/>
            </a:avLst>
          </a:prstGeom>
          <a:solidFill>
            <a:schemeClr val="bg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 flipH="1" flipV="1">
            <a:off x="2878139" y="5608623"/>
            <a:ext cx="2622552" cy="434975"/>
          </a:xfrm>
          <a:prstGeom prst="curvedDownArrow">
            <a:avLst>
              <a:gd name="adj1" fmla="val 120584"/>
              <a:gd name="adj2" fmla="val 241168"/>
              <a:gd name="adj3" fmla="val 33333"/>
            </a:avLst>
          </a:prstGeom>
          <a:solidFill>
            <a:schemeClr val="bg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>
            <a:off x="2428860" y="3357562"/>
            <a:ext cx="1314490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Creatie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 flipH="1">
            <a:off x="5929322" y="3357562"/>
            <a:ext cx="1214446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Gebruik 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 flipH="1">
            <a:off x="4643437" y="3357562"/>
            <a:ext cx="1428760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Distributie 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 flipH="1">
            <a:off x="3571868" y="3357562"/>
            <a:ext cx="1228757" cy="471488"/>
          </a:xfrm>
          <a:prstGeom prst="chevron">
            <a:avLst>
              <a:gd name="adj" fmla="val 596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Opslag   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1500889" y="3462337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Auteur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7390168" y="3462337"/>
            <a:ext cx="753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1800" dirty="0" smtClean="0"/>
              <a:t>Lezer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3" name="Tijdelijke aanduiding voor dianumm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Presentatie ISSS - 14 juli 2010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12813" y="358914"/>
            <a:ext cx="7953375" cy="707886"/>
          </a:xfrm>
        </p:spPr>
        <p:txBody>
          <a:bodyPr/>
          <a:lstStyle/>
          <a:p>
            <a:r>
              <a:rPr lang="nl-NL" sz="2000" dirty="0" smtClean="0"/>
              <a:t>Het </a:t>
            </a:r>
            <a:r>
              <a:rPr lang="nl-NL" sz="2000" dirty="0" err="1" smtClean="0"/>
              <a:t>Recht.nl</a:t>
            </a:r>
            <a:r>
              <a:rPr lang="nl-NL" sz="2000" dirty="0" smtClean="0"/>
              <a:t> wordt een gratis portal met publieke informatie, </a:t>
            </a:r>
            <a:r>
              <a:rPr lang="nl-NL" sz="2000" dirty="0" err="1" smtClean="0"/>
              <a:t>user-generated</a:t>
            </a:r>
            <a:r>
              <a:rPr lang="nl-NL" sz="2000" dirty="0" smtClean="0"/>
              <a:t> content en directe links naar online research producten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40" y="1196752"/>
            <a:ext cx="8981728" cy="56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827584" y="2852936"/>
            <a:ext cx="1428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1. Portal met publieke wetgeving en jurisprudentie</a:t>
            </a:r>
            <a:endParaRPr lang="nl-NL" sz="1100" dirty="0"/>
          </a:p>
        </p:txBody>
      </p:sp>
      <p:sp>
        <p:nvSpPr>
          <p:cNvPr id="8" name="Ovaal 7"/>
          <p:cNvSpPr/>
          <p:nvPr/>
        </p:nvSpPr>
        <p:spPr bwMode="auto">
          <a:xfrm>
            <a:off x="3347864" y="2924944"/>
            <a:ext cx="144016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0" name="Rechte verbindingslijn met pijl 9"/>
          <p:cNvCxnSpPr>
            <a:stCxn id="8" idx="2"/>
            <a:endCxn id="7" idx="3"/>
          </p:cNvCxnSpPr>
          <p:nvPr/>
        </p:nvCxnSpPr>
        <p:spPr bwMode="auto">
          <a:xfrm flipH="1">
            <a:off x="2256344" y="3140968"/>
            <a:ext cx="1091520" cy="12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kstvak 10"/>
          <p:cNvSpPr txBox="1"/>
          <p:nvPr/>
        </p:nvSpPr>
        <p:spPr>
          <a:xfrm>
            <a:off x="827584" y="4077072"/>
            <a:ext cx="1500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2. Geregistreerde gebruikers kunnen commentaar geven</a:t>
            </a:r>
            <a:endParaRPr lang="nl-NL" sz="1100" dirty="0"/>
          </a:p>
        </p:txBody>
      </p:sp>
      <p:sp>
        <p:nvSpPr>
          <p:cNvPr id="12" name="Ovaal 11"/>
          <p:cNvSpPr/>
          <p:nvPr/>
        </p:nvSpPr>
        <p:spPr bwMode="auto">
          <a:xfrm>
            <a:off x="4644008" y="2924944"/>
            <a:ext cx="864096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3" name="Rechte verbindingslijn met pijl 12"/>
          <p:cNvCxnSpPr>
            <a:stCxn id="12" idx="4"/>
          </p:cNvCxnSpPr>
          <p:nvPr/>
        </p:nvCxnSpPr>
        <p:spPr bwMode="auto">
          <a:xfrm flipH="1">
            <a:off x="2195736" y="3356992"/>
            <a:ext cx="2880320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kstvak 15"/>
          <p:cNvSpPr txBox="1"/>
          <p:nvPr/>
        </p:nvSpPr>
        <p:spPr>
          <a:xfrm>
            <a:off x="7740352" y="4869160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3. Links naar online producten en diensten</a:t>
            </a:r>
            <a:endParaRPr lang="nl-NL" sz="1100" dirty="0"/>
          </a:p>
        </p:txBody>
      </p:sp>
      <p:sp>
        <p:nvSpPr>
          <p:cNvPr id="17" name="Ovaal 16"/>
          <p:cNvSpPr/>
          <p:nvPr/>
        </p:nvSpPr>
        <p:spPr bwMode="auto">
          <a:xfrm>
            <a:off x="6156176" y="3573016"/>
            <a:ext cx="1368152" cy="23042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8" name="Rechte verbindingslijn met pijl 17"/>
          <p:cNvCxnSpPr/>
          <p:nvPr/>
        </p:nvCxnSpPr>
        <p:spPr bwMode="auto">
          <a:xfrm>
            <a:off x="7452320" y="4365104"/>
            <a:ext cx="576064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het overleg 01 so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5323825" cy="3456663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12813" y="112693"/>
            <a:ext cx="7953375" cy="954107"/>
          </a:xfrm>
        </p:spPr>
        <p:txBody>
          <a:bodyPr/>
          <a:lstStyle/>
          <a:p>
            <a:r>
              <a:rPr lang="nl-NL" dirty="0" smtClean="0"/>
              <a:t>Een gebruiker moet snel de relevantie kunnen bepalen</a:t>
            </a:r>
            <a:endParaRPr lang="nl-NL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6282" y="2996952"/>
            <a:ext cx="5374838" cy="33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571500" y="333375"/>
            <a:ext cx="8715375" cy="523875"/>
          </a:xfrm>
        </p:spPr>
        <p:txBody>
          <a:bodyPr/>
          <a:lstStyle/>
          <a:p>
            <a:r>
              <a:rPr lang="nl-NL" sz="2800" dirty="0" smtClean="0"/>
              <a:t>Een gebruiker moet snel de context kunnen bepalen</a:t>
            </a: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8380800" y="6462000"/>
            <a:ext cx="486000" cy="230400"/>
          </a:xfrm>
          <a:prstGeom prst="rect">
            <a:avLst/>
          </a:prstGeom>
          <a:noFill/>
        </p:spPr>
        <p:txBody>
          <a:bodyPr/>
          <a:lstStyle/>
          <a:p>
            <a:fld id="{B66210D8-DC98-4CD9-8EFE-FBF3BE02F14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2773" name="Rechthoek 4"/>
          <p:cNvSpPr>
            <a:spLocks noChangeArrowheads="1"/>
          </p:cNvSpPr>
          <p:nvPr/>
        </p:nvSpPr>
        <p:spPr bwMode="auto">
          <a:xfrm>
            <a:off x="4391025" y="1498600"/>
            <a:ext cx="539750" cy="1444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8226152" cy="514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3929058" y="4286256"/>
            <a:ext cx="357190" cy="500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V="1">
            <a:off x="3929058" y="4129088"/>
            <a:ext cx="2684467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3286117" y="2000239"/>
            <a:ext cx="2786082" cy="207170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-24"/>
            <a:ext cx="7953375" cy="830997"/>
          </a:xfrm>
        </p:spPr>
        <p:txBody>
          <a:bodyPr/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informatie</a:t>
            </a:r>
            <a:r>
              <a:rPr lang="en-US" sz="2400" dirty="0" smtClean="0"/>
              <a:t/>
            </a:r>
            <a:r>
              <a:rPr lang="en-US" sz="2400" dirty="0" err="1" smtClean="0"/>
              <a:t>moet</a:t>
            </a:r>
            <a:r>
              <a:rPr lang="en-US" sz="2400" dirty="0" smtClean="0"/>
              <a:t/>
            </a:r>
            <a:r>
              <a:rPr lang="en-US" sz="2400" dirty="0" err="1" smtClean="0"/>
              <a:t>passen</a:t>
            </a:r>
            <a:r>
              <a:rPr lang="en-US" sz="2400" dirty="0" smtClean="0"/>
              <a:t> in het </a:t>
            </a:r>
            <a:r>
              <a:rPr lang="en-US" sz="2400" dirty="0" err="1" smtClean="0"/>
              <a:t>werkproces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eindgebruiker</a:t>
            </a:r>
            <a:endParaRPr lang="en-US" sz="2400" dirty="0" smtClean="0"/>
          </a:p>
        </p:txBody>
      </p:sp>
      <p:pic>
        <p:nvPicPr>
          <p:cNvPr id="13" name="Picture 23" descr="f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3024858" cy="144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@han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3525" y="3513138"/>
            <a:ext cx="2252663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3" descr="p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913" y="889000"/>
            <a:ext cx="2708275" cy="19192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6" name="Picture 9" descr="smartta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786322"/>
            <a:ext cx="2127250" cy="122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Line 29"/>
          <p:cNvSpPr>
            <a:spLocks noChangeShapeType="1"/>
          </p:cNvSpPr>
          <p:nvPr/>
        </p:nvSpPr>
        <p:spPr bwMode="auto">
          <a:xfrm flipV="1">
            <a:off x="2500299" y="2500306"/>
            <a:ext cx="428628" cy="157163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57224" y="2500306"/>
            <a:ext cx="2105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/>
              <a:t>Soms</a:t>
            </a:r>
            <a:r>
              <a:rPr lang="en-US" sz="1400" dirty="0" smtClean="0"/>
              <a:t> is de focus </a:t>
            </a:r>
            <a:r>
              <a:rPr lang="en-US" sz="1400" dirty="0" err="1" smtClean="0"/>
              <a:t>puur</a:t>
            </a:r>
            <a:r>
              <a:rPr lang="en-US" sz="1400" dirty="0" smtClean="0"/>
              <a:t> research</a:t>
            </a:r>
            <a:endParaRPr lang="en-US" sz="1400" dirty="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4427984" y="889000"/>
            <a:ext cx="16561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Soms</a:t>
            </a:r>
            <a:r>
              <a:rPr lang="en-US" sz="1400" dirty="0" smtClean="0"/>
              <a:t> is de focus </a:t>
            </a:r>
            <a:r>
              <a:rPr lang="en-US" sz="1400" dirty="0" err="1" smtClean="0"/>
              <a:t>persoonlijke</a:t>
            </a:r>
            <a:r>
              <a:rPr lang="en-US" sz="1400" dirty="0" smtClean="0"/>
              <a:t/>
            </a:r>
            <a:r>
              <a:rPr lang="en-US" sz="1400" dirty="0" err="1" smtClean="0"/>
              <a:t>ontwikkeling</a:t>
            </a:r>
            <a:r>
              <a:rPr lang="en-US" sz="1400" dirty="0" smtClean="0"/>
              <a:t> en op-de-</a:t>
            </a:r>
            <a:r>
              <a:rPr lang="en-US" sz="1400" dirty="0" err="1" smtClean="0"/>
              <a:t>hoogte</a:t>
            </a:r>
            <a:r>
              <a:rPr lang="en-US" sz="1400" dirty="0" smtClean="0"/>
              <a:t>-</a:t>
            </a:r>
            <a:r>
              <a:rPr lang="en-US" sz="1400" dirty="0" err="1" smtClean="0"/>
              <a:t>blijven</a:t>
            </a:r>
            <a:endParaRPr lang="en-US" sz="1400" dirty="0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534150" y="5208588"/>
            <a:ext cx="23320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De </a:t>
            </a:r>
            <a:r>
              <a:rPr lang="en-US" sz="1400" dirty="0" err="1" smtClean="0"/>
              <a:t>informatie</a:t>
            </a:r>
            <a:r>
              <a:rPr lang="en-US" sz="1400" dirty="0" smtClean="0"/>
              <a:t/>
            </a:r>
            <a:r>
              <a:rPr lang="en-US" sz="1400" dirty="0" err="1" smtClean="0"/>
              <a:t>moet</a:t>
            </a:r>
            <a:r>
              <a:rPr lang="en-US" sz="1400" dirty="0" smtClean="0"/>
              <a:t/>
            </a:r>
            <a:r>
              <a:rPr lang="en-US" sz="1400" dirty="0" err="1" smtClean="0"/>
              <a:t>gebruikt</a:t>
            </a:r>
            <a:r>
              <a:rPr lang="en-US" sz="1400" dirty="0" smtClean="0"/>
              <a:t/>
            </a:r>
            <a:r>
              <a:rPr lang="en-US" sz="1400" dirty="0" err="1" smtClean="0"/>
              <a:t>kunnen</a:t>
            </a:r>
            <a:r>
              <a:rPr lang="en-US" sz="1400" dirty="0" smtClean="0"/>
              <a:t/>
            </a:r>
            <a:r>
              <a:rPr lang="en-US" sz="1400" dirty="0" err="1" smtClean="0"/>
              <a:t>worden</a:t>
            </a:r>
            <a:r>
              <a:rPr lang="en-US" sz="1400" dirty="0" smtClean="0"/>
              <a:t> in software </a:t>
            </a:r>
            <a:r>
              <a:rPr lang="en-US" sz="1400" dirty="0" err="1" smtClean="0"/>
              <a:t>applicaties</a:t>
            </a:r>
            <a:r>
              <a:rPr lang="en-US" sz="1400" dirty="0" smtClean="0"/>
              <a:t>, </a:t>
            </a:r>
            <a:r>
              <a:rPr lang="en-US" sz="1400" dirty="0" err="1" smtClean="0"/>
              <a:t>zoals</a:t>
            </a:r>
            <a:r>
              <a:rPr lang="en-US" sz="1400" dirty="0" smtClean="0"/>
              <a:t> dossier management of Office </a:t>
            </a:r>
            <a:r>
              <a:rPr lang="en-US" sz="1400" dirty="0" err="1" smtClean="0"/>
              <a:t>producten</a:t>
            </a:r>
            <a:endParaRPr lang="en-US" sz="1400" dirty="0"/>
          </a:p>
        </p:txBody>
      </p:sp>
      <p:sp>
        <p:nvSpPr>
          <p:cNvPr id="21" name="Afgeronde rechthoek 20"/>
          <p:cNvSpPr/>
          <p:nvPr/>
        </p:nvSpPr>
        <p:spPr bwMode="auto">
          <a:xfrm>
            <a:off x="1214414" y="4071942"/>
            <a:ext cx="2357454" cy="16430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Research platform</a:t>
            </a:r>
          </a:p>
        </p:txBody>
      </p:sp>
      <p:sp>
        <p:nvSpPr>
          <p:cNvPr id="24" name="Tijdelijke aanduiding voor dianumm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92D-0932-4D37-8ED2-2953E930D1D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K.Template_1">
  <a:themeElements>
    <a:clrScheme name="WK.Template_1 1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WK.Template_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WK.Template_1 1">
        <a:dk1>
          <a:srgbClr val="474747"/>
        </a:dk1>
        <a:lt1>
          <a:srgbClr val="FFFFFF"/>
        </a:lt1>
        <a:dk2>
          <a:srgbClr val="80A7A5"/>
        </a:dk2>
        <a:lt2>
          <a:srgbClr val="061844"/>
        </a:lt2>
        <a:accent1>
          <a:srgbClr val="0768A9"/>
        </a:accent1>
        <a:accent2>
          <a:srgbClr val="6EBB1F"/>
        </a:accent2>
        <a:accent3>
          <a:srgbClr val="FFFFFF"/>
        </a:accent3>
        <a:accent4>
          <a:srgbClr val="3B3B3B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.Template_1 2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418</Words>
  <Application>Microsoft Office PowerPoint</Application>
  <PresentationFormat>Diavoorstelling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WK.Template_1</vt:lpstr>
      <vt:lpstr>Aangepast ontwerp</vt:lpstr>
      <vt:lpstr>Kluwer   The end of Publishing</vt:lpstr>
      <vt:lpstr>Toekomst van de informatievoorziening?</vt:lpstr>
      <vt:lpstr>De klant investeert flink in kennismanagement en ICT systemen om dat te ondersteunen</vt:lpstr>
      <vt:lpstr>Dia 4</vt:lpstr>
      <vt:lpstr>Dit vereist ‘n heel andere rol van de uitgever  in zijn relatie met klanten en “auteurs”</vt:lpstr>
      <vt:lpstr>Het Recht.nl wordt een gratis portal met publieke informatie, user-generated content en directe links naar online research producten</vt:lpstr>
      <vt:lpstr>Een gebruiker moet snel de relevantie kunnen bepalen</vt:lpstr>
      <vt:lpstr>Een gebruiker moet snel de context kunnen bepalen</vt:lpstr>
      <vt:lpstr>De informatie moet passen in het werkproces van de eindgebruiker</vt:lpstr>
      <vt:lpstr>De informatie moet gebruikt kunnen worden op verschillende plekken en met behulp van verschillende middelen</vt:lpstr>
      <vt:lpstr>The End of Publishing…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